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4" r:id="rId2"/>
    <p:sldId id="277" r:id="rId3"/>
    <p:sldId id="288" r:id="rId4"/>
    <p:sldId id="289" r:id="rId5"/>
    <p:sldId id="290" r:id="rId6"/>
    <p:sldId id="267" r:id="rId7"/>
    <p:sldId id="269" r:id="rId8"/>
    <p:sldId id="29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F9B4A9-A24A-45B3-AFA5-1F26C2AC290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3FEC37-46D3-4B49-8C10-A37A305DF3D3}">
      <dgm:prSet phldrT="[Text]" custT="1"/>
      <dgm:spPr/>
      <dgm:t>
        <a:bodyPr/>
        <a:lstStyle/>
        <a:p>
          <a:r>
            <a:rPr lang="en-US" sz="1200" dirty="0" smtClean="0"/>
            <a:t>Supported by:</a:t>
          </a:r>
          <a:endParaRPr lang="en-US" sz="1200" dirty="0"/>
        </a:p>
      </dgm:t>
    </dgm:pt>
    <dgm:pt modelId="{281A54A2-C152-4797-8588-A488E8A771C2}" type="parTrans" cxnId="{4A2ED6FF-7E4C-4FE8-87DA-D055BB0E91D6}">
      <dgm:prSet/>
      <dgm:spPr/>
      <dgm:t>
        <a:bodyPr/>
        <a:lstStyle/>
        <a:p>
          <a:endParaRPr lang="en-US"/>
        </a:p>
      </dgm:t>
    </dgm:pt>
    <dgm:pt modelId="{CB9AE4C6-15A2-4C45-9452-7D891ECD3B4C}" type="sibTrans" cxnId="{4A2ED6FF-7E4C-4FE8-87DA-D055BB0E91D6}">
      <dgm:prSet/>
      <dgm:spPr/>
      <dgm:t>
        <a:bodyPr/>
        <a:lstStyle/>
        <a:p>
          <a:endParaRPr lang="en-US"/>
        </a:p>
      </dgm:t>
    </dgm:pt>
    <dgm:pt modelId="{F4C55D64-CBC0-4D98-9073-DC356048C75A}">
      <dgm:prSet phldrT="[Text]"/>
      <dgm:spPr/>
      <dgm:t>
        <a:bodyPr/>
        <a:lstStyle/>
        <a:p>
          <a:r>
            <a:rPr lang="en-US" dirty="0" smtClean="0"/>
            <a:t>Credit providers</a:t>
          </a:r>
          <a:endParaRPr lang="en-US" dirty="0"/>
        </a:p>
      </dgm:t>
    </dgm:pt>
    <dgm:pt modelId="{07625243-C2FB-469B-9294-86F642AF5B54}" type="parTrans" cxnId="{B35A45B2-A44F-4040-AAE2-CB46B9CFDEA1}">
      <dgm:prSet/>
      <dgm:spPr/>
      <dgm:t>
        <a:bodyPr/>
        <a:lstStyle/>
        <a:p>
          <a:endParaRPr lang="en-US"/>
        </a:p>
      </dgm:t>
    </dgm:pt>
    <dgm:pt modelId="{118DA2CB-334C-4E52-88C7-D7588500415F}" type="sibTrans" cxnId="{B35A45B2-A44F-4040-AAE2-CB46B9CFDEA1}">
      <dgm:prSet/>
      <dgm:spPr/>
      <dgm:t>
        <a:bodyPr/>
        <a:lstStyle/>
        <a:p>
          <a:endParaRPr lang="en-US"/>
        </a:p>
      </dgm:t>
    </dgm:pt>
    <dgm:pt modelId="{A5A5EAC6-2687-4D33-972C-A409DA04F318}">
      <dgm:prSet phldrT="[Text]"/>
      <dgm:spPr/>
      <dgm:t>
        <a:bodyPr/>
        <a:lstStyle/>
        <a:p>
          <a:r>
            <a:rPr lang="en-US" dirty="0" smtClean="0"/>
            <a:t>Researchers</a:t>
          </a:r>
          <a:endParaRPr lang="en-US" dirty="0"/>
        </a:p>
      </dgm:t>
    </dgm:pt>
    <dgm:pt modelId="{4120693B-5903-4D08-8524-22DE6B6C872A}" type="parTrans" cxnId="{59446670-E797-41D1-A99F-1D1F03A1BF86}">
      <dgm:prSet/>
      <dgm:spPr/>
      <dgm:t>
        <a:bodyPr/>
        <a:lstStyle/>
        <a:p>
          <a:endParaRPr lang="en-US"/>
        </a:p>
      </dgm:t>
    </dgm:pt>
    <dgm:pt modelId="{1C98DBD7-89CE-466E-B899-6623254189EE}" type="sibTrans" cxnId="{59446670-E797-41D1-A99F-1D1F03A1BF86}">
      <dgm:prSet/>
      <dgm:spPr/>
      <dgm:t>
        <a:bodyPr/>
        <a:lstStyle/>
        <a:p>
          <a:endParaRPr lang="en-US"/>
        </a:p>
      </dgm:t>
    </dgm:pt>
    <dgm:pt modelId="{30476B9F-4A99-4700-BBE0-668F6D769ED9}">
      <dgm:prSet phldrT="[Text]"/>
      <dgm:spPr/>
      <dgm:t>
        <a:bodyPr/>
        <a:lstStyle/>
        <a:p>
          <a:r>
            <a:rPr lang="en-US" dirty="0" smtClean="0"/>
            <a:t>Policy (national and regional)</a:t>
          </a:r>
          <a:endParaRPr lang="en-US" dirty="0"/>
        </a:p>
      </dgm:t>
    </dgm:pt>
    <dgm:pt modelId="{2E0C0320-587A-4098-93BA-5E729BD4FB3F}" type="parTrans" cxnId="{D1F27A8E-6A72-4722-9B54-CCB278E46080}">
      <dgm:prSet/>
      <dgm:spPr/>
      <dgm:t>
        <a:bodyPr/>
        <a:lstStyle/>
        <a:p>
          <a:endParaRPr lang="en-US"/>
        </a:p>
      </dgm:t>
    </dgm:pt>
    <dgm:pt modelId="{34596455-01BC-44C4-B7A9-F5BDCEA99C3C}" type="sibTrans" cxnId="{D1F27A8E-6A72-4722-9B54-CCB278E46080}">
      <dgm:prSet/>
      <dgm:spPr/>
      <dgm:t>
        <a:bodyPr/>
        <a:lstStyle/>
        <a:p>
          <a:endParaRPr lang="en-US"/>
        </a:p>
      </dgm:t>
    </dgm:pt>
    <dgm:pt modelId="{1025711C-BB2B-4581-BAF1-2D9A73F7F053}">
      <dgm:prSet phldrT="[Text]"/>
      <dgm:spPr/>
      <dgm:t>
        <a:bodyPr/>
        <a:lstStyle/>
        <a:p>
          <a:r>
            <a:rPr lang="en-US" dirty="0" smtClean="0"/>
            <a:t>Market information providers</a:t>
          </a:r>
          <a:endParaRPr lang="en-US" dirty="0"/>
        </a:p>
      </dgm:t>
    </dgm:pt>
    <dgm:pt modelId="{6D95F783-8998-4AA8-9BBB-38B29FC738F2}" type="parTrans" cxnId="{A98E2ED2-7F9F-473E-BB3D-33E08A8723EF}">
      <dgm:prSet/>
      <dgm:spPr/>
      <dgm:t>
        <a:bodyPr/>
        <a:lstStyle/>
        <a:p>
          <a:endParaRPr lang="en-US"/>
        </a:p>
      </dgm:t>
    </dgm:pt>
    <dgm:pt modelId="{483A120F-0716-4185-87B3-465B658FBDFB}" type="sibTrans" cxnId="{A98E2ED2-7F9F-473E-BB3D-33E08A8723EF}">
      <dgm:prSet/>
      <dgm:spPr/>
      <dgm:t>
        <a:bodyPr/>
        <a:lstStyle/>
        <a:p>
          <a:endParaRPr lang="en-US"/>
        </a:p>
      </dgm:t>
    </dgm:pt>
    <dgm:pt modelId="{7CA9C89F-4568-4B03-9B61-F3F853AC804A}">
      <dgm:prSet phldrT="[Text]"/>
      <dgm:spPr/>
      <dgm:t>
        <a:bodyPr/>
        <a:lstStyle/>
        <a:p>
          <a:r>
            <a:rPr lang="en-US" dirty="0" smtClean="0"/>
            <a:t>Physical infrastructure services- warehousing</a:t>
          </a:r>
          <a:endParaRPr lang="en-US" dirty="0"/>
        </a:p>
      </dgm:t>
    </dgm:pt>
    <dgm:pt modelId="{C932AD59-40DF-4574-9AAA-E136FBF9972B}" type="parTrans" cxnId="{FACEBABD-D1A0-4B5C-8EDB-AEC31DD49482}">
      <dgm:prSet/>
      <dgm:spPr/>
      <dgm:t>
        <a:bodyPr/>
        <a:lstStyle/>
        <a:p>
          <a:endParaRPr lang="en-US"/>
        </a:p>
      </dgm:t>
    </dgm:pt>
    <dgm:pt modelId="{EB69EC1B-32DC-4558-906C-E732AA9CB670}" type="sibTrans" cxnId="{FACEBABD-D1A0-4B5C-8EDB-AEC31DD49482}">
      <dgm:prSet/>
      <dgm:spPr/>
      <dgm:t>
        <a:bodyPr/>
        <a:lstStyle/>
        <a:p>
          <a:endParaRPr lang="en-US"/>
        </a:p>
      </dgm:t>
    </dgm:pt>
    <dgm:pt modelId="{8AB3810F-4755-4C96-942C-E81E8F0B96A9}" type="pres">
      <dgm:prSet presAssocID="{74F9B4A9-A24A-45B3-AFA5-1F26C2AC290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165196C-B0EE-4CE6-847E-9D2EC694E7CB}" type="pres">
      <dgm:prSet presAssocID="{F13FEC37-46D3-4B49-8C10-A37A305DF3D3}" presName="thickLine" presStyleLbl="alignNode1" presStyleIdx="0" presStyleCnt="1"/>
      <dgm:spPr/>
    </dgm:pt>
    <dgm:pt modelId="{A673ADE4-DA7E-435B-A96B-FD2E854C4E37}" type="pres">
      <dgm:prSet presAssocID="{F13FEC37-46D3-4B49-8C10-A37A305DF3D3}" presName="horz1" presStyleCnt="0"/>
      <dgm:spPr/>
    </dgm:pt>
    <dgm:pt modelId="{A4EDA6F9-9418-44B5-A92A-DE9FFADBCB81}" type="pres">
      <dgm:prSet presAssocID="{F13FEC37-46D3-4B49-8C10-A37A305DF3D3}" presName="tx1" presStyleLbl="revTx" presStyleIdx="0" presStyleCnt="6" custScaleX="142749"/>
      <dgm:spPr/>
      <dgm:t>
        <a:bodyPr/>
        <a:lstStyle/>
        <a:p>
          <a:endParaRPr lang="en-US"/>
        </a:p>
      </dgm:t>
    </dgm:pt>
    <dgm:pt modelId="{2FA11531-2C0A-4946-B4BA-0BA021D28D18}" type="pres">
      <dgm:prSet presAssocID="{F13FEC37-46D3-4B49-8C10-A37A305DF3D3}" presName="vert1" presStyleCnt="0"/>
      <dgm:spPr/>
    </dgm:pt>
    <dgm:pt modelId="{875B0E81-9DF8-4651-A324-3EAF917A8B1B}" type="pres">
      <dgm:prSet presAssocID="{F4C55D64-CBC0-4D98-9073-DC356048C75A}" presName="vertSpace2a" presStyleCnt="0"/>
      <dgm:spPr/>
    </dgm:pt>
    <dgm:pt modelId="{3B91B6AA-4A70-4348-AE28-6C4EAE2782D8}" type="pres">
      <dgm:prSet presAssocID="{F4C55D64-CBC0-4D98-9073-DC356048C75A}" presName="horz2" presStyleCnt="0"/>
      <dgm:spPr/>
    </dgm:pt>
    <dgm:pt modelId="{E9F8683C-F376-43BA-A03A-C1D0EB9CF6CF}" type="pres">
      <dgm:prSet presAssocID="{F4C55D64-CBC0-4D98-9073-DC356048C75A}" presName="horzSpace2" presStyleCnt="0"/>
      <dgm:spPr/>
    </dgm:pt>
    <dgm:pt modelId="{7028CA65-7D9E-4956-8024-862B3E72829B}" type="pres">
      <dgm:prSet presAssocID="{F4C55D64-CBC0-4D98-9073-DC356048C75A}" presName="tx2" presStyleLbl="revTx" presStyleIdx="1" presStyleCnt="6" custScaleX="85637"/>
      <dgm:spPr/>
      <dgm:t>
        <a:bodyPr/>
        <a:lstStyle/>
        <a:p>
          <a:endParaRPr lang="en-US"/>
        </a:p>
      </dgm:t>
    </dgm:pt>
    <dgm:pt modelId="{A5332B91-3573-4C12-A78D-0746A410CAC2}" type="pres">
      <dgm:prSet presAssocID="{F4C55D64-CBC0-4D98-9073-DC356048C75A}" presName="vert2" presStyleCnt="0"/>
      <dgm:spPr/>
    </dgm:pt>
    <dgm:pt modelId="{8491A69B-0D59-4FEA-B6A2-5973D94FDA62}" type="pres">
      <dgm:prSet presAssocID="{F4C55D64-CBC0-4D98-9073-DC356048C75A}" presName="thinLine2b" presStyleLbl="callout" presStyleIdx="0" presStyleCnt="5"/>
      <dgm:spPr/>
    </dgm:pt>
    <dgm:pt modelId="{7D1574C0-DBA5-456F-9539-8C1E88F57A58}" type="pres">
      <dgm:prSet presAssocID="{F4C55D64-CBC0-4D98-9073-DC356048C75A}" presName="vertSpace2b" presStyleCnt="0"/>
      <dgm:spPr/>
    </dgm:pt>
    <dgm:pt modelId="{331BEA95-3ABB-4EFC-B1F5-845C15CB7717}" type="pres">
      <dgm:prSet presAssocID="{A5A5EAC6-2687-4D33-972C-A409DA04F318}" presName="horz2" presStyleCnt="0"/>
      <dgm:spPr/>
    </dgm:pt>
    <dgm:pt modelId="{A0ED3B4F-5CE2-439E-BAB8-CBD93E174A59}" type="pres">
      <dgm:prSet presAssocID="{A5A5EAC6-2687-4D33-972C-A409DA04F318}" presName="horzSpace2" presStyleCnt="0"/>
      <dgm:spPr/>
    </dgm:pt>
    <dgm:pt modelId="{7B094AC4-9A07-4745-B813-CC8822DCA391}" type="pres">
      <dgm:prSet presAssocID="{A5A5EAC6-2687-4D33-972C-A409DA04F318}" presName="tx2" presStyleLbl="revTx" presStyleIdx="2" presStyleCnt="6"/>
      <dgm:spPr/>
      <dgm:t>
        <a:bodyPr/>
        <a:lstStyle/>
        <a:p>
          <a:endParaRPr lang="en-US"/>
        </a:p>
      </dgm:t>
    </dgm:pt>
    <dgm:pt modelId="{31E2FE14-AB9D-44B1-B51D-ECDFC4A60DA4}" type="pres">
      <dgm:prSet presAssocID="{A5A5EAC6-2687-4D33-972C-A409DA04F318}" presName="vert2" presStyleCnt="0"/>
      <dgm:spPr/>
    </dgm:pt>
    <dgm:pt modelId="{FA05BB55-9EF2-4C56-B32C-B3D8CBABA79C}" type="pres">
      <dgm:prSet presAssocID="{A5A5EAC6-2687-4D33-972C-A409DA04F318}" presName="thinLine2b" presStyleLbl="callout" presStyleIdx="1" presStyleCnt="5"/>
      <dgm:spPr/>
    </dgm:pt>
    <dgm:pt modelId="{D7FFBD98-9145-487D-9619-E9A6529E9128}" type="pres">
      <dgm:prSet presAssocID="{A5A5EAC6-2687-4D33-972C-A409DA04F318}" presName="vertSpace2b" presStyleCnt="0"/>
      <dgm:spPr/>
    </dgm:pt>
    <dgm:pt modelId="{B13F2B02-D6C6-4164-9A06-258E301B8BBC}" type="pres">
      <dgm:prSet presAssocID="{30476B9F-4A99-4700-BBE0-668F6D769ED9}" presName="horz2" presStyleCnt="0"/>
      <dgm:spPr/>
    </dgm:pt>
    <dgm:pt modelId="{662610E8-74DB-4A3C-BAA2-D68D5E9C545C}" type="pres">
      <dgm:prSet presAssocID="{30476B9F-4A99-4700-BBE0-668F6D769ED9}" presName="horzSpace2" presStyleCnt="0"/>
      <dgm:spPr/>
    </dgm:pt>
    <dgm:pt modelId="{BC762E23-0776-4260-B37B-22711864C4C9}" type="pres">
      <dgm:prSet presAssocID="{30476B9F-4A99-4700-BBE0-668F6D769ED9}" presName="tx2" presStyleLbl="revTx" presStyleIdx="3" presStyleCnt="6"/>
      <dgm:spPr/>
      <dgm:t>
        <a:bodyPr/>
        <a:lstStyle/>
        <a:p>
          <a:endParaRPr lang="en-US"/>
        </a:p>
      </dgm:t>
    </dgm:pt>
    <dgm:pt modelId="{7464EA59-00C7-4082-9A9A-857BE4AAF1C4}" type="pres">
      <dgm:prSet presAssocID="{30476B9F-4A99-4700-BBE0-668F6D769ED9}" presName="vert2" presStyleCnt="0"/>
      <dgm:spPr/>
    </dgm:pt>
    <dgm:pt modelId="{EB2CDF6C-44AC-4C5F-AE63-5E9522D73886}" type="pres">
      <dgm:prSet presAssocID="{30476B9F-4A99-4700-BBE0-668F6D769ED9}" presName="thinLine2b" presStyleLbl="callout" presStyleIdx="2" presStyleCnt="5"/>
      <dgm:spPr/>
    </dgm:pt>
    <dgm:pt modelId="{A10196DA-D756-4EBD-9314-614D5392E2F3}" type="pres">
      <dgm:prSet presAssocID="{30476B9F-4A99-4700-BBE0-668F6D769ED9}" presName="vertSpace2b" presStyleCnt="0"/>
      <dgm:spPr/>
    </dgm:pt>
    <dgm:pt modelId="{784951E4-726B-4D0B-BB78-4357BE1168CE}" type="pres">
      <dgm:prSet presAssocID="{1025711C-BB2B-4581-BAF1-2D9A73F7F053}" presName="horz2" presStyleCnt="0"/>
      <dgm:spPr/>
    </dgm:pt>
    <dgm:pt modelId="{A39AFE5C-0CDD-456B-B820-60DD8CEFB3F5}" type="pres">
      <dgm:prSet presAssocID="{1025711C-BB2B-4581-BAF1-2D9A73F7F053}" presName="horzSpace2" presStyleCnt="0"/>
      <dgm:spPr/>
    </dgm:pt>
    <dgm:pt modelId="{B0C39E2C-85F3-46B7-BFE5-24A509195B2E}" type="pres">
      <dgm:prSet presAssocID="{1025711C-BB2B-4581-BAF1-2D9A73F7F053}" presName="tx2" presStyleLbl="revTx" presStyleIdx="4" presStyleCnt="6"/>
      <dgm:spPr/>
      <dgm:t>
        <a:bodyPr/>
        <a:lstStyle/>
        <a:p>
          <a:endParaRPr lang="en-US"/>
        </a:p>
      </dgm:t>
    </dgm:pt>
    <dgm:pt modelId="{7D0A82C4-BC33-4C99-8EA5-115AFC018B86}" type="pres">
      <dgm:prSet presAssocID="{1025711C-BB2B-4581-BAF1-2D9A73F7F053}" presName="vert2" presStyleCnt="0"/>
      <dgm:spPr/>
    </dgm:pt>
    <dgm:pt modelId="{88D98D6D-A19E-426F-8C09-0A125A8A6F85}" type="pres">
      <dgm:prSet presAssocID="{1025711C-BB2B-4581-BAF1-2D9A73F7F053}" presName="thinLine2b" presStyleLbl="callout" presStyleIdx="3" presStyleCnt="5"/>
      <dgm:spPr/>
    </dgm:pt>
    <dgm:pt modelId="{25DFFD20-E1F7-4046-BD70-DE6B2A4DB0C9}" type="pres">
      <dgm:prSet presAssocID="{1025711C-BB2B-4581-BAF1-2D9A73F7F053}" presName="vertSpace2b" presStyleCnt="0"/>
      <dgm:spPr/>
    </dgm:pt>
    <dgm:pt modelId="{CE57EC6E-3BB2-4692-B630-AC59B8083D79}" type="pres">
      <dgm:prSet presAssocID="{7CA9C89F-4568-4B03-9B61-F3F853AC804A}" presName="horz2" presStyleCnt="0"/>
      <dgm:spPr/>
    </dgm:pt>
    <dgm:pt modelId="{657377DB-3A79-432D-92D3-F0E588E4BB9E}" type="pres">
      <dgm:prSet presAssocID="{7CA9C89F-4568-4B03-9B61-F3F853AC804A}" presName="horzSpace2" presStyleCnt="0"/>
      <dgm:spPr/>
    </dgm:pt>
    <dgm:pt modelId="{CD7982F2-15E1-42BC-A218-4D947FBDE18E}" type="pres">
      <dgm:prSet presAssocID="{7CA9C89F-4568-4B03-9B61-F3F853AC804A}" presName="tx2" presStyleLbl="revTx" presStyleIdx="5" presStyleCnt="6"/>
      <dgm:spPr/>
      <dgm:t>
        <a:bodyPr/>
        <a:lstStyle/>
        <a:p>
          <a:endParaRPr lang="en-US"/>
        </a:p>
      </dgm:t>
    </dgm:pt>
    <dgm:pt modelId="{F2494915-7094-4B2B-8567-A6B78FA7AE6C}" type="pres">
      <dgm:prSet presAssocID="{7CA9C89F-4568-4B03-9B61-F3F853AC804A}" presName="vert2" presStyleCnt="0"/>
      <dgm:spPr/>
    </dgm:pt>
    <dgm:pt modelId="{882139C1-BFC8-4976-A326-F87C60194909}" type="pres">
      <dgm:prSet presAssocID="{7CA9C89F-4568-4B03-9B61-F3F853AC804A}" presName="thinLine2b" presStyleLbl="callout" presStyleIdx="4" presStyleCnt="5"/>
      <dgm:spPr/>
    </dgm:pt>
    <dgm:pt modelId="{44529C47-D6D0-410F-9387-368D51734EFB}" type="pres">
      <dgm:prSet presAssocID="{7CA9C89F-4568-4B03-9B61-F3F853AC804A}" presName="vertSpace2b" presStyleCnt="0"/>
      <dgm:spPr/>
    </dgm:pt>
  </dgm:ptLst>
  <dgm:cxnLst>
    <dgm:cxn modelId="{FACEBABD-D1A0-4B5C-8EDB-AEC31DD49482}" srcId="{F13FEC37-46D3-4B49-8C10-A37A305DF3D3}" destId="{7CA9C89F-4568-4B03-9B61-F3F853AC804A}" srcOrd="4" destOrd="0" parTransId="{C932AD59-40DF-4574-9AAA-E136FBF9972B}" sibTransId="{EB69EC1B-32DC-4558-906C-E732AA9CB670}"/>
    <dgm:cxn modelId="{01187D80-C517-4B2A-B8C9-E7F5B55D1E20}" type="presOf" srcId="{30476B9F-4A99-4700-BBE0-668F6D769ED9}" destId="{BC762E23-0776-4260-B37B-22711864C4C9}" srcOrd="0" destOrd="0" presId="urn:microsoft.com/office/officeart/2008/layout/LinedList"/>
    <dgm:cxn modelId="{49E3B42F-17DE-4D88-8F3C-64A7BD8108B1}" type="presOf" srcId="{F4C55D64-CBC0-4D98-9073-DC356048C75A}" destId="{7028CA65-7D9E-4956-8024-862B3E72829B}" srcOrd="0" destOrd="0" presId="urn:microsoft.com/office/officeart/2008/layout/LinedList"/>
    <dgm:cxn modelId="{BE28D862-DE6B-44A1-9E94-08D0B28CDC88}" type="presOf" srcId="{7CA9C89F-4568-4B03-9B61-F3F853AC804A}" destId="{CD7982F2-15E1-42BC-A218-4D947FBDE18E}" srcOrd="0" destOrd="0" presId="urn:microsoft.com/office/officeart/2008/layout/LinedList"/>
    <dgm:cxn modelId="{3DE01351-A0A5-49CA-AA07-847E2DEA2EF0}" type="presOf" srcId="{1025711C-BB2B-4581-BAF1-2D9A73F7F053}" destId="{B0C39E2C-85F3-46B7-BFE5-24A509195B2E}" srcOrd="0" destOrd="0" presId="urn:microsoft.com/office/officeart/2008/layout/LinedList"/>
    <dgm:cxn modelId="{B35A45B2-A44F-4040-AAE2-CB46B9CFDEA1}" srcId="{F13FEC37-46D3-4B49-8C10-A37A305DF3D3}" destId="{F4C55D64-CBC0-4D98-9073-DC356048C75A}" srcOrd="0" destOrd="0" parTransId="{07625243-C2FB-469B-9294-86F642AF5B54}" sibTransId="{118DA2CB-334C-4E52-88C7-D7588500415F}"/>
    <dgm:cxn modelId="{FEF95CC1-005A-45F2-8F1E-E85A3E95865E}" type="presOf" srcId="{A5A5EAC6-2687-4D33-972C-A409DA04F318}" destId="{7B094AC4-9A07-4745-B813-CC8822DCA391}" srcOrd="0" destOrd="0" presId="urn:microsoft.com/office/officeart/2008/layout/LinedList"/>
    <dgm:cxn modelId="{A98E2ED2-7F9F-473E-BB3D-33E08A8723EF}" srcId="{F13FEC37-46D3-4B49-8C10-A37A305DF3D3}" destId="{1025711C-BB2B-4581-BAF1-2D9A73F7F053}" srcOrd="3" destOrd="0" parTransId="{6D95F783-8998-4AA8-9BBB-38B29FC738F2}" sibTransId="{483A120F-0716-4185-87B3-465B658FBDFB}"/>
    <dgm:cxn modelId="{6D7C983F-479B-4C27-80FA-B3B67F69200C}" type="presOf" srcId="{F13FEC37-46D3-4B49-8C10-A37A305DF3D3}" destId="{A4EDA6F9-9418-44B5-A92A-DE9FFADBCB81}" srcOrd="0" destOrd="0" presId="urn:microsoft.com/office/officeart/2008/layout/LinedList"/>
    <dgm:cxn modelId="{4A2ED6FF-7E4C-4FE8-87DA-D055BB0E91D6}" srcId="{74F9B4A9-A24A-45B3-AFA5-1F26C2AC290D}" destId="{F13FEC37-46D3-4B49-8C10-A37A305DF3D3}" srcOrd="0" destOrd="0" parTransId="{281A54A2-C152-4797-8588-A488E8A771C2}" sibTransId="{CB9AE4C6-15A2-4C45-9452-7D891ECD3B4C}"/>
    <dgm:cxn modelId="{59446670-E797-41D1-A99F-1D1F03A1BF86}" srcId="{F13FEC37-46D3-4B49-8C10-A37A305DF3D3}" destId="{A5A5EAC6-2687-4D33-972C-A409DA04F318}" srcOrd="1" destOrd="0" parTransId="{4120693B-5903-4D08-8524-22DE6B6C872A}" sibTransId="{1C98DBD7-89CE-466E-B899-6623254189EE}"/>
    <dgm:cxn modelId="{189FE350-F988-4BB5-85FD-950D13F7D866}" type="presOf" srcId="{74F9B4A9-A24A-45B3-AFA5-1F26C2AC290D}" destId="{8AB3810F-4755-4C96-942C-E81E8F0B96A9}" srcOrd="0" destOrd="0" presId="urn:microsoft.com/office/officeart/2008/layout/LinedList"/>
    <dgm:cxn modelId="{D1F27A8E-6A72-4722-9B54-CCB278E46080}" srcId="{F13FEC37-46D3-4B49-8C10-A37A305DF3D3}" destId="{30476B9F-4A99-4700-BBE0-668F6D769ED9}" srcOrd="2" destOrd="0" parTransId="{2E0C0320-587A-4098-93BA-5E729BD4FB3F}" sibTransId="{34596455-01BC-44C4-B7A9-F5BDCEA99C3C}"/>
    <dgm:cxn modelId="{97075916-819D-4E5A-99F1-2BA54BFDFD6A}" type="presParOf" srcId="{8AB3810F-4755-4C96-942C-E81E8F0B96A9}" destId="{F165196C-B0EE-4CE6-847E-9D2EC694E7CB}" srcOrd="0" destOrd="0" presId="urn:microsoft.com/office/officeart/2008/layout/LinedList"/>
    <dgm:cxn modelId="{058518D3-6FC1-4D88-A22D-17A29A4D5C2B}" type="presParOf" srcId="{8AB3810F-4755-4C96-942C-E81E8F0B96A9}" destId="{A673ADE4-DA7E-435B-A96B-FD2E854C4E37}" srcOrd="1" destOrd="0" presId="urn:microsoft.com/office/officeart/2008/layout/LinedList"/>
    <dgm:cxn modelId="{EE23DAA4-9500-460F-9699-226BD0EDA93D}" type="presParOf" srcId="{A673ADE4-DA7E-435B-A96B-FD2E854C4E37}" destId="{A4EDA6F9-9418-44B5-A92A-DE9FFADBCB81}" srcOrd="0" destOrd="0" presId="urn:microsoft.com/office/officeart/2008/layout/LinedList"/>
    <dgm:cxn modelId="{04F5B9CF-D4E1-4D9B-9260-3EB0E8AA6959}" type="presParOf" srcId="{A673ADE4-DA7E-435B-A96B-FD2E854C4E37}" destId="{2FA11531-2C0A-4946-B4BA-0BA021D28D18}" srcOrd="1" destOrd="0" presId="urn:microsoft.com/office/officeart/2008/layout/LinedList"/>
    <dgm:cxn modelId="{3A7DE604-3616-4434-B326-E1B0539C510D}" type="presParOf" srcId="{2FA11531-2C0A-4946-B4BA-0BA021D28D18}" destId="{875B0E81-9DF8-4651-A324-3EAF917A8B1B}" srcOrd="0" destOrd="0" presId="urn:microsoft.com/office/officeart/2008/layout/LinedList"/>
    <dgm:cxn modelId="{3DE06243-2FA4-478C-B79D-3931C84D55DD}" type="presParOf" srcId="{2FA11531-2C0A-4946-B4BA-0BA021D28D18}" destId="{3B91B6AA-4A70-4348-AE28-6C4EAE2782D8}" srcOrd="1" destOrd="0" presId="urn:microsoft.com/office/officeart/2008/layout/LinedList"/>
    <dgm:cxn modelId="{EBA2C056-0939-4A65-A67D-D6001B3BEF83}" type="presParOf" srcId="{3B91B6AA-4A70-4348-AE28-6C4EAE2782D8}" destId="{E9F8683C-F376-43BA-A03A-C1D0EB9CF6CF}" srcOrd="0" destOrd="0" presId="urn:microsoft.com/office/officeart/2008/layout/LinedList"/>
    <dgm:cxn modelId="{E2584D72-E04A-484D-87B6-8D53241D650B}" type="presParOf" srcId="{3B91B6AA-4A70-4348-AE28-6C4EAE2782D8}" destId="{7028CA65-7D9E-4956-8024-862B3E72829B}" srcOrd="1" destOrd="0" presId="urn:microsoft.com/office/officeart/2008/layout/LinedList"/>
    <dgm:cxn modelId="{7D41C2F6-8BB0-4293-8C3B-59BD76CCBDFD}" type="presParOf" srcId="{3B91B6AA-4A70-4348-AE28-6C4EAE2782D8}" destId="{A5332B91-3573-4C12-A78D-0746A410CAC2}" srcOrd="2" destOrd="0" presId="urn:microsoft.com/office/officeart/2008/layout/LinedList"/>
    <dgm:cxn modelId="{6F19B061-22EA-4246-8C19-A0BEF8C63C59}" type="presParOf" srcId="{2FA11531-2C0A-4946-B4BA-0BA021D28D18}" destId="{8491A69B-0D59-4FEA-B6A2-5973D94FDA62}" srcOrd="2" destOrd="0" presId="urn:microsoft.com/office/officeart/2008/layout/LinedList"/>
    <dgm:cxn modelId="{246B400D-A773-4E8E-B733-511319C784F1}" type="presParOf" srcId="{2FA11531-2C0A-4946-B4BA-0BA021D28D18}" destId="{7D1574C0-DBA5-456F-9539-8C1E88F57A58}" srcOrd="3" destOrd="0" presId="urn:microsoft.com/office/officeart/2008/layout/LinedList"/>
    <dgm:cxn modelId="{1BCF321A-CE63-45FF-9B1A-C01F521668D7}" type="presParOf" srcId="{2FA11531-2C0A-4946-B4BA-0BA021D28D18}" destId="{331BEA95-3ABB-4EFC-B1F5-845C15CB7717}" srcOrd="4" destOrd="0" presId="urn:microsoft.com/office/officeart/2008/layout/LinedList"/>
    <dgm:cxn modelId="{B00EC5A8-7072-435C-B406-4BCC4A2B6340}" type="presParOf" srcId="{331BEA95-3ABB-4EFC-B1F5-845C15CB7717}" destId="{A0ED3B4F-5CE2-439E-BAB8-CBD93E174A59}" srcOrd="0" destOrd="0" presId="urn:microsoft.com/office/officeart/2008/layout/LinedList"/>
    <dgm:cxn modelId="{5329DD16-55A3-4D8A-8315-3947F3B7A670}" type="presParOf" srcId="{331BEA95-3ABB-4EFC-B1F5-845C15CB7717}" destId="{7B094AC4-9A07-4745-B813-CC8822DCA391}" srcOrd="1" destOrd="0" presId="urn:microsoft.com/office/officeart/2008/layout/LinedList"/>
    <dgm:cxn modelId="{DAE7A0AA-CF2B-4CC6-B214-20A21E0FAF2E}" type="presParOf" srcId="{331BEA95-3ABB-4EFC-B1F5-845C15CB7717}" destId="{31E2FE14-AB9D-44B1-B51D-ECDFC4A60DA4}" srcOrd="2" destOrd="0" presId="urn:microsoft.com/office/officeart/2008/layout/LinedList"/>
    <dgm:cxn modelId="{339C04F7-B04F-43D7-A025-43898E9B230E}" type="presParOf" srcId="{2FA11531-2C0A-4946-B4BA-0BA021D28D18}" destId="{FA05BB55-9EF2-4C56-B32C-B3D8CBABA79C}" srcOrd="5" destOrd="0" presId="urn:microsoft.com/office/officeart/2008/layout/LinedList"/>
    <dgm:cxn modelId="{1ED3FC20-35FC-4F2C-81C2-19CA297C367F}" type="presParOf" srcId="{2FA11531-2C0A-4946-B4BA-0BA021D28D18}" destId="{D7FFBD98-9145-487D-9619-E9A6529E9128}" srcOrd="6" destOrd="0" presId="urn:microsoft.com/office/officeart/2008/layout/LinedList"/>
    <dgm:cxn modelId="{4D82BF51-58E2-48AC-916A-F60F29703BDC}" type="presParOf" srcId="{2FA11531-2C0A-4946-B4BA-0BA021D28D18}" destId="{B13F2B02-D6C6-4164-9A06-258E301B8BBC}" srcOrd="7" destOrd="0" presId="urn:microsoft.com/office/officeart/2008/layout/LinedList"/>
    <dgm:cxn modelId="{7502B218-808D-41F2-A223-7DD72121904E}" type="presParOf" srcId="{B13F2B02-D6C6-4164-9A06-258E301B8BBC}" destId="{662610E8-74DB-4A3C-BAA2-D68D5E9C545C}" srcOrd="0" destOrd="0" presId="urn:microsoft.com/office/officeart/2008/layout/LinedList"/>
    <dgm:cxn modelId="{9F02CE60-3977-4D30-8C58-33F29B941C99}" type="presParOf" srcId="{B13F2B02-D6C6-4164-9A06-258E301B8BBC}" destId="{BC762E23-0776-4260-B37B-22711864C4C9}" srcOrd="1" destOrd="0" presId="urn:microsoft.com/office/officeart/2008/layout/LinedList"/>
    <dgm:cxn modelId="{D0A3AE69-782F-48AF-AC3C-C48A2FCDED9F}" type="presParOf" srcId="{B13F2B02-D6C6-4164-9A06-258E301B8BBC}" destId="{7464EA59-00C7-4082-9A9A-857BE4AAF1C4}" srcOrd="2" destOrd="0" presId="urn:microsoft.com/office/officeart/2008/layout/LinedList"/>
    <dgm:cxn modelId="{FD3583E1-A22F-4029-B02D-F67892311692}" type="presParOf" srcId="{2FA11531-2C0A-4946-B4BA-0BA021D28D18}" destId="{EB2CDF6C-44AC-4C5F-AE63-5E9522D73886}" srcOrd="8" destOrd="0" presId="urn:microsoft.com/office/officeart/2008/layout/LinedList"/>
    <dgm:cxn modelId="{70D15EC1-F51D-4246-84C0-C5CE717A8218}" type="presParOf" srcId="{2FA11531-2C0A-4946-B4BA-0BA021D28D18}" destId="{A10196DA-D756-4EBD-9314-614D5392E2F3}" srcOrd="9" destOrd="0" presId="urn:microsoft.com/office/officeart/2008/layout/LinedList"/>
    <dgm:cxn modelId="{087D8371-B3F8-4739-BFB9-B4735FC23F74}" type="presParOf" srcId="{2FA11531-2C0A-4946-B4BA-0BA021D28D18}" destId="{784951E4-726B-4D0B-BB78-4357BE1168CE}" srcOrd="10" destOrd="0" presId="urn:microsoft.com/office/officeart/2008/layout/LinedList"/>
    <dgm:cxn modelId="{95A299AE-1D00-4E0D-85F5-315EEB65B458}" type="presParOf" srcId="{784951E4-726B-4D0B-BB78-4357BE1168CE}" destId="{A39AFE5C-0CDD-456B-B820-60DD8CEFB3F5}" srcOrd="0" destOrd="0" presId="urn:microsoft.com/office/officeart/2008/layout/LinedList"/>
    <dgm:cxn modelId="{69BDB5DD-8B21-4D35-BC01-BD737EFC42FE}" type="presParOf" srcId="{784951E4-726B-4D0B-BB78-4357BE1168CE}" destId="{B0C39E2C-85F3-46B7-BFE5-24A509195B2E}" srcOrd="1" destOrd="0" presId="urn:microsoft.com/office/officeart/2008/layout/LinedList"/>
    <dgm:cxn modelId="{CA632A3A-7143-4AA0-BD33-EC1A279F3852}" type="presParOf" srcId="{784951E4-726B-4D0B-BB78-4357BE1168CE}" destId="{7D0A82C4-BC33-4C99-8EA5-115AFC018B86}" srcOrd="2" destOrd="0" presId="urn:microsoft.com/office/officeart/2008/layout/LinedList"/>
    <dgm:cxn modelId="{E8FD7044-27BD-4C51-B5B3-B3C01B126DFD}" type="presParOf" srcId="{2FA11531-2C0A-4946-B4BA-0BA021D28D18}" destId="{88D98D6D-A19E-426F-8C09-0A125A8A6F85}" srcOrd="11" destOrd="0" presId="urn:microsoft.com/office/officeart/2008/layout/LinedList"/>
    <dgm:cxn modelId="{D21095D8-02E2-4A62-B3BD-A4F61587709B}" type="presParOf" srcId="{2FA11531-2C0A-4946-B4BA-0BA021D28D18}" destId="{25DFFD20-E1F7-4046-BD70-DE6B2A4DB0C9}" srcOrd="12" destOrd="0" presId="urn:microsoft.com/office/officeart/2008/layout/LinedList"/>
    <dgm:cxn modelId="{F2DD26C2-C1F8-427D-ADEB-3CDD7B894EC0}" type="presParOf" srcId="{2FA11531-2C0A-4946-B4BA-0BA021D28D18}" destId="{CE57EC6E-3BB2-4692-B630-AC59B8083D79}" srcOrd="13" destOrd="0" presId="urn:microsoft.com/office/officeart/2008/layout/LinedList"/>
    <dgm:cxn modelId="{EB15C682-449E-40D1-8D93-2D4CB89158DE}" type="presParOf" srcId="{CE57EC6E-3BB2-4692-B630-AC59B8083D79}" destId="{657377DB-3A79-432D-92D3-F0E588E4BB9E}" srcOrd="0" destOrd="0" presId="urn:microsoft.com/office/officeart/2008/layout/LinedList"/>
    <dgm:cxn modelId="{2CFD24E6-81B7-4177-B076-2A2FDA3FE232}" type="presParOf" srcId="{CE57EC6E-3BB2-4692-B630-AC59B8083D79}" destId="{CD7982F2-15E1-42BC-A218-4D947FBDE18E}" srcOrd="1" destOrd="0" presId="urn:microsoft.com/office/officeart/2008/layout/LinedList"/>
    <dgm:cxn modelId="{B5273271-2D5E-487D-B9B1-9F7344443E60}" type="presParOf" srcId="{CE57EC6E-3BB2-4692-B630-AC59B8083D79}" destId="{F2494915-7094-4B2B-8567-A6B78FA7AE6C}" srcOrd="2" destOrd="0" presId="urn:microsoft.com/office/officeart/2008/layout/LinedList"/>
    <dgm:cxn modelId="{9E3EE4A1-50E4-430B-9AAF-7EE215E686B1}" type="presParOf" srcId="{2FA11531-2C0A-4946-B4BA-0BA021D28D18}" destId="{882139C1-BFC8-4976-A326-F87C60194909}" srcOrd="14" destOrd="0" presId="urn:microsoft.com/office/officeart/2008/layout/LinedList"/>
    <dgm:cxn modelId="{5640AC8F-B279-4DDF-B257-BE3689304CDE}" type="presParOf" srcId="{2FA11531-2C0A-4946-B4BA-0BA021D28D18}" destId="{44529C47-D6D0-410F-9387-368D51734EFB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5196C-B0EE-4CE6-847E-9D2EC694E7CB}">
      <dsp:nvSpPr>
        <dsp:cNvPr id="0" name=""/>
        <dsp:cNvSpPr/>
      </dsp:nvSpPr>
      <dsp:spPr>
        <a:xfrm>
          <a:off x="0" y="0"/>
          <a:ext cx="2853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DA6F9-9418-44B5-A92A-DE9FFADBCB81}">
      <dsp:nvSpPr>
        <dsp:cNvPr id="0" name=""/>
        <dsp:cNvSpPr/>
      </dsp:nvSpPr>
      <dsp:spPr>
        <a:xfrm>
          <a:off x="0" y="0"/>
          <a:ext cx="750336" cy="465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Supported by:</a:t>
          </a:r>
          <a:endParaRPr lang="en-US" sz="1200" kern="1200" dirty="0"/>
        </a:p>
      </dsp:txBody>
      <dsp:txXfrm>
        <a:off x="0" y="0"/>
        <a:ext cx="750336" cy="4657279"/>
      </dsp:txXfrm>
    </dsp:sp>
    <dsp:sp modelId="{7028CA65-7D9E-4956-8024-862B3E72829B}">
      <dsp:nvSpPr>
        <dsp:cNvPr id="0" name=""/>
        <dsp:cNvSpPr/>
      </dsp:nvSpPr>
      <dsp:spPr>
        <a:xfrm>
          <a:off x="789759" y="43889"/>
          <a:ext cx="1766786" cy="87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Credit providers</a:t>
          </a:r>
          <a:endParaRPr lang="en-US" sz="1600" kern="1200" dirty="0"/>
        </a:p>
      </dsp:txBody>
      <dsp:txXfrm>
        <a:off x="789759" y="43889"/>
        <a:ext cx="1766786" cy="877788"/>
      </dsp:txXfrm>
    </dsp:sp>
    <dsp:sp modelId="{8491A69B-0D59-4FEA-B6A2-5973D94FDA62}">
      <dsp:nvSpPr>
        <dsp:cNvPr id="0" name=""/>
        <dsp:cNvSpPr/>
      </dsp:nvSpPr>
      <dsp:spPr>
        <a:xfrm>
          <a:off x="750336" y="921677"/>
          <a:ext cx="210253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94AC4-9A07-4745-B813-CC8822DCA391}">
      <dsp:nvSpPr>
        <dsp:cNvPr id="0" name=""/>
        <dsp:cNvSpPr/>
      </dsp:nvSpPr>
      <dsp:spPr>
        <a:xfrm>
          <a:off x="789759" y="965566"/>
          <a:ext cx="2063111" cy="87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Researchers</a:t>
          </a:r>
          <a:endParaRPr lang="en-US" sz="1600" kern="1200" dirty="0"/>
        </a:p>
      </dsp:txBody>
      <dsp:txXfrm>
        <a:off x="789759" y="965566"/>
        <a:ext cx="2063111" cy="877788"/>
      </dsp:txXfrm>
    </dsp:sp>
    <dsp:sp modelId="{FA05BB55-9EF2-4C56-B32C-B3D8CBABA79C}">
      <dsp:nvSpPr>
        <dsp:cNvPr id="0" name=""/>
        <dsp:cNvSpPr/>
      </dsp:nvSpPr>
      <dsp:spPr>
        <a:xfrm>
          <a:off x="750336" y="1843355"/>
          <a:ext cx="210253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62E23-0776-4260-B37B-22711864C4C9}">
      <dsp:nvSpPr>
        <dsp:cNvPr id="0" name=""/>
        <dsp:cNvSpPr/>
      </dsp:nvSpPr>
      <dsp:spPr>
        <a:xfrm>
          <a:off x="789759" y="1887244"/>
          <a:ext cx="2063111" cy="87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Policy (national and regional)</a:t>
          </a:r>
          <a:endParaRPr lang="en-US" sz="1600" kern="1200" dirty="0"/>
        </a:p>
      </dsp:txBody>
      <dsp:txXfrm>
        <a:off x="789759" y="1887244"/>
        <a:ext cx="2063111" cy="877788"/>
      </dsp:txXfrm>
    </dsp:sp>
    <dsp:sp modelId="{EB2CDF6C-44AC-4C5F-AE63-5E9522D73886}">
      <dsp:nvSpPr>
        <dsp:cNvPr id="0" name=""/>
        <dsp:cNvSpPr/>
      </dsp:nvSpPr>
      <dsp:spPr>
        <a:xfrm>
          <a:off x="750336" y="2765032"/>
          <a:ext cx="210253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C39E2C-85F3-46B7-BFE5-24A509195B2E}">
      <dsp:nvSpPr>
        <dsp:cNvPr id="0" name=""/>
        <dsp:cNvSpPr/>
      </dsp:nvSpPr>
      <dsp:spPr>
        <a:xfrm>
          <a:off x="789759" y="2808921"/>
          <a:ext cx="2063111" cy="87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Market information providers</a:t>
          </a:r>
          <a:endParaRPr lang="en-US" sz="1600" kern="1200" dirty="0"/>
        </a:p>
      </dsp:txBody>
      <dsp:txXfrm>
        <a:off x="789759" y="2808921"/>
        <a:ext cx="2063111" cy="877788"/>
      </dsp:txXfrm>
    </dsp:sp>
    <dsp:sp modelId="{88D98D6D-A19E-426F-8C09-0A125A8A6F85}">
      <dsp:nvSpPr>
        <dsp:cNvPr id="0" name=""/>
        <dsp:cNvSpPr/>
      </dsp:nvSpPr>
      <dsp:spPr>
        <a:xfrm>
          <a:off x="750336" y="3686710"/>
          <a:ext cx="210253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982F2-15E1-42BC-A218-4D947FBDE18E}">
      <dsp:nvSpPr>
        <dsp:cNvPr id="0" name=""/>
        <dsp:cNvSpPr/>
      </dsp:nvSpPr>
      <dsp:spPr>
        <a:xfrm>
          <a:off x="789759" y="3730599"/>
          <a:ext cx="2063111" cy="87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Physical infrastructure services- warehousing</a:t>
          </a:r>
          <a:endParaRPr lang="en-US" sz="1600" kern="1200" dirty="0"/>
        </a:p>
      </dsp:txBody>
      <dsp:txXfrm>
        <a:off x="789759" y="3730599"/>
        <a:ext cx="2063111" cy="877788"/>
      </dsp:txXfrm>
    </dsp:sp>
    <dsp:sp modelId="{882139C1-BFC8-4976-A326-F87C60194909}">
      <dsp:nvSpPr>
        <dsp:cNvPr id="0" name=""/>
        <dsp:cNvSpPr/>
      </dsp:nvSpPr>
      <dsp:spPr>
        <a:xfrm>
          <a:off x="750336" y="4608387"/>
          <a:ext cx="210253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3F36E-1D4A-49C1-8E8D-15F96A8FCFD3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953A6-B9CB-494A-9088-D75ED1FB3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70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857AE-A27D-41B9-9338-5A5E0CC9E32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C154D-9382-44A5-833E-FD7F67DD1A5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588583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2F252-D989-4FA5-A8E7-F71961F6C9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8324B-4165-4F84-A6ED-3A1801679CC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77988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99E22-996D-41EF-BB40-A31687CA760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09A85-7606-42B7-B70A-E632F88E8F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36418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8E7F-679E-416E-91FF-EC561A7FEB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5655-8B47-4882-AC9C-1B403FA33CD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64476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21382-A123-4F1A-832B-043DBA31211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EC3C4-EF71-4264-A956-8D0C8E6AA4C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947919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F8F8D-5C96-46CB-827D-EF52E51246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D5A61-7058-4B64-9543-A0DAFE6EF0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74205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808A5-F0C7-4939-8FE3-D106CCB49A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34DC0-577B-4BEB-9805-782A09367C9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881339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5B84-7C04-4CAC-A38F-80F6D559876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A301D-AC7A-481F-98E9-57B7F0C6C3F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85649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6B5A9-CDD0-4532-AD04-B10FE8ECF68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B3D1-A849-4390-894C-D7936697549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38132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7BECD-27F1-43FB-B638-49E581DFDD2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328E3-FCFA-4F1B-B147-53D9D940F78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95651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766DE-FBEC-4868-B27C-D17696445E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7391-EA59-41F2-AFCD-B6FDA0330A0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249534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LINEA2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8CC4B4-561B-4C2E-804C-D8DA34CCFDC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426F24-9DDD-4847-A266-09FF508E6C1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2" name="Picture 10" descr="LOGO PARA PPT 2 [Converted]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1438" y="6286500"/>
            <a:ext cx="10144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067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B9392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B93926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B93926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B93926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B93926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1470025"/>
          </a:xfrm>
        </p:spPr>
        <p:txBody>
          <a:bodyPr/>
          <a:lstStyle/>
          <a:p>
            <a:r>
              <a:rPr lang="en-US" dirty="0"/>
              <a:t>Markets, value chains and stakeholder platforms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620000" cy="2362200"/>
          </a:xfrm>
        </p:spPr>
        <p:txBody>
          <a:bodyPr/>
          <a:lstStyle/>
          <a:p>
            <a:r>
              <a:rPr lang="en-US" dirty="0"/>
              <a:t>Africa Rising Ethiopia Project,</a:t>
            </a:r>
          </a:p>
          <a:p>
            <a:r>
              <a:rPr lang="en-US" dirty="0"/>
              <a:t>ILRI info Center, Addis</a:t>
            </a:r>
          </a:p>
          <a:p>
            <a:r>
              <a:rPr lang="en-US" dirty="0"/>
              <a:t>13-14 Feb </a:t>
            </a:r>
            <a:r>
              <a:rPr lang="en-US" dirty="0" smtClean="0"/>
              <a:t>2013</a:t>
            </a:r>
          </a:p>
          <a:p>
            <a:r>
              <a:rPr lang="en-US" dirty="0" smtClean="0"/>
              <a:t>Eliud Birachi, CIAT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6782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Promote innovative </a:t>
            </a:r>
            <a:r>
              <a:rPr lang="en-US" dirty="0"/>
              <a:t>approaches for identifying market opportunities and increasing the participation of </a:t>
            </a:r>
            <a:r>
              <a:rPr lang="en-US" dirty="0" smtClean="0"/>
              <a:t>farmers in </a:t>
            </a:r>
            <a:r>
              <a:rPr lang="en-US" dirty="0"/>
              <a:t>more efficient markets while promoting the participation of the private </a:t>
            </a:r>
            <a:r>
              <a:rPr lang="en-US" dirty="0" smtClean="0"/>
              <a:t>sector</a:t>
            </a:r>
          </a:p>
          <a:p>
            <a:r>
              <a:rPr lang="en-US" dirty="0" smtClean="0"/>
              <a:t>Contribute to </a:t>
            </a:r>
            <a:r>
              <a:rPr lang="en-US" dirty="0"/>
              <a:t>building multi-stakeholder partnerships and platforms to implement innovations in the agricultural sector in </a:t>
            </a:r>
            <a:r>
              <a:rPr lang="en-US" dirty="0" smtClean="0"/>
              <a:t>Ethiopia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032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1- Participatory </a:t>
            </a:r>
            <a:r>
              <a:rPr lang="en-US" b="1" dirty="0"/>
              <a:t>market chain analysis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382000" cy="4419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/>
              <a:t>identify bottlenecks and actors involved in the supply chain, and develop plans and strategies to overcome them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Collecting and analyzing data </a:t>
            </a:r>
            <a:r>
              <a:rPr lang="en-US" dirty="0"/>
              <a:t>from primary and secondary sources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Compiling </a:t>
            </a:r>
            <a:r>
              <a:rPr lang="en-US" dirty="0"/>
              <a:t>value chain maps to organize the data, analyzing data to reveal opportunities and constraints within the chains</a:t>
            </a:r>
          </a:p>
          <a:p>
            <a:pPr lvl="0"/>
            <a:r>
              <a:rPr lang="en-US" dirty="0"/>
              <a:t>Compiling catalogues of best bet components to resolve the constraints</a:t>
            </a:r>
          </a:p>
          <a:p>
            <a:pPr lvl="0"/>
            <a:r>
              <a:rPr lang="en-US" dirty="0"/>
              <a:t>Determining interventions and points of leverage for targeting research investments to have large-scale impact and designing strategies for </a:t>
            </a:r>
            <a:r>
              <a:rPr lang="en-US" dirty="0" smtClean="0"/>
              <a:t>sustaining the interventions</a:t>
            </a:r>
            <a:endParaRPr lang="en-US" dirty="0"/>
          </a:p>
          <a:p>
            <a:pPr lvl="0"/>
            <a:r>
              <a:rPr lang="en-US" dirty="0"/>
              <a:t>Mobilizing and vetting strategies with </a:t>
            </a:r>
            <a:r>
              <a:rPr lang="en-US" dirty="0" smtClean="0"/>
              <a:t>stakeholders, </a:t>
            </a:r>
            <a:r>
              <a:rPr lang="en-US" dirty="0"/>
              <a:t>communication and knowledge sharing </a:t>
            </a:r>
            <a:r>
              <a:rPr lang="en-US" dirty="0" smtClean="0"/>
              <a:t>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8399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2- Characterization </a:t>
            </a:r>
            <a:r>
              <a:rPr lang="en-GB" b="1" dirty="0"/>
              <a:t>of value chain actors and linkages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Identify and </a:t>
            </a:r>
            <a:r>
              <a:rPr lang="en-GB" dirty="0"/>
              <a:t>characterize current and potential actors at each stage of the value chain including their functions </a:t>
            </a:r>
            <a:endParaRPr lang="en-US" dirty="0"/>
          </a:p>
          <a:p>
            <a:pPr lvl="0"/>
            <a:r>
              <a:rPr lang="en-GB" dirty="0" smtClean="0"/>
              <a:t>Identify and </a:t>
            </a:r>
            <a:r>
              <a:rPr lang="en-GB" dirty="0"/>
              <a:t>evaluate what services are available and required to support the value chain </a:t>
            </a:r>
            <a:r>
              <a:rPr lang="en-GB" dirty="0" smtClean="0"/>
              <a:t>actors</a:t>
            </a:r>
            <a:endParaRPr lang="en-US" dirty="0"/>
          </a:p>
          <a:p>
            <a:r>
              <a:rPr lang="en-GB" dirty="0"/>
              <a:t>Identify and evaluate the nature of linkages </a:t>
            </a:r>
            <a:r>
              <a:rPr lang="en-GB" dirty="0" smtClean="0"/>
              <a:t>between actors </a:t>
            </a:r>
            <a:r>
              <a:rPr lang="en-GB" dirty="0"/>
              <a:t>in the market chains </a:t>
            </a:r>
            <a:r>
              <a:rPr lang="en-GB" dirty="0" smtClean="0"/>
              <a:t> and strengthen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10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3- Functioning </a:t>
            </a:r>
            <a:r>
              <a:rPr lang="en-GB" b="1" dirty="0"/>
              <a:t>multi-stakeholder platforms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80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-US" dirty="0"/>
              <a:t>The purpose </a:t>
            </a:r>
            <a:r>
              <a:rPr lang="en-US" dirty="0" smtClean="0"/>
              <a:t>is </a:t>
            </a:r>
            <a:r>
              <a:rPr lang="en-US" dirty="0"/>
              <a:t>to validate and promote the potential of multi-stakeholder platforms as a </a:t>
            </a:r>
            <a:r>
              <a:rPr lang="en-US" b="1" dirty="0"/>
              <a:t>more coordinated and cohesive</a:t>
            </a:r>
            <a:r>
              <a:rPr lang="en-US" dirty="0"/>
              <a:t> approach to improve delivery and impact of agricultural research.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A </a:t>
            </a:r>
            <a:r>
              <a:rPr lang="en-GB" dirty="0"/>
              <a:t>rapid stakeholder analysis of the key partners and mapping stakeholder actions and </a:t>
            </a:r>
            <a:r>
              <a:rPr lang="en-GB" dirty="0" smtClean="0"/>
              <a:t>interactions</a:t>
            </a:r>
            <a:endParaRPr lang="en-US" dirty="0"/>
          </a:p>
          <a:p>
            <a:pPr lvl="0"/>
            <a:r>
              <a:rPr lang="en-GB" dirty="0"/>
              <a:t>Facilitate establishment of a stakeholder platform steering group to prepare and guide the preparation of the multi stakeholder platform(s)</a:t>
            </a:r>
            <a:endParaRPr lang="en-US" dirty="0"/>
          </a:p>
          <a:p>
            <a:pPr lvl="0"/>
            <a:r>
              <a:rPr lang="en-GB" dirty="0"/>
              <a:t>Capacity </a:t>
            </a:r>
            <a:r>
              <a:rPr lang="en-GB" dirty="0" smtClean="0"/>
              <a:t>building of identified </a:t>
            </a:r>
            <a:r>
              <a:rPr lang="en-GB" dirty="0"/>
              <a:t>value chain actors on how to operationalize </a:t>
            </a:r>
            <a:r>
              <a:rPr lang="en-GB" dirty="0" smtClean="0"/>
              <a:t>platforms</a:t>
            </a:r>
            <a:endParaRPr lang="en-US" dirty="0"/>
          </a:p>
          <a:p>
            <a:pPr lvl="0"/>
            <a:r>
              <a:rPr lang="en-GB" dirty="0"/>
              <a:t>Design participatory based monitoring and evaluation tools for platform management and implementation </a:t>
            </a:r>
            <a:r>
              <a:rPr lang="en-GB" dirty="0" smtClean="0"/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6125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64" y="332656"/>
            <a:ext cx="936104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400" dirty="0">
                <a:solidFill>
                  <a:srgbClr val="C00000"/>
                </a:solidFill>
              </a:rPr>
              <a:t>Creating systematic impact through  functional platforms </a:t>
            </a:r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610000" y="1401688"/>
            <a:ext cx="6201261" cy="5123656"/>
            <a:chOff x="2736" y="1455"/>
            <a:chExt cx="9043" cy="7921"/>
          </a:xfrm>
        </p:grpSpPr>
        <p:sp>
          <p:nvSpPr>
            <p:cNvPr id="4" name="AutoShape 22"/>
            <p:cNvSpPr>
              <a:spLocks noChangeAspect="1" noChangeArrowheads="1" noTextEdit="1"/>
            </p:cNvSpPr>
            <p:nvPr/>
          </p:nvSpPr>
          <p:spPr bwMode="auto">
            <a:xfrm>
              <a:off x="2738" y="1455"/>
              <a:ext cx="9041" cy="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" name="Text Box 21"/>
            <p:cNvSpPr txBox="1">
              <a:spLocks noChangeArrowheads="1"/>
            </p:cNvSpPr>
            <p:nvPr/>
          </p:nvSpPr>
          <p:spPr bwMode="auto">
            <a:xfrm>
              <a:off x="2736" y="6135"/>
              <a:ext cx="1980" cy="90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Impact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Zone 1</a:t>
              </a: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4896" y="6135"/>
              <a:ext cx="1980" cy="90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Impact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Zone 2</a:t>
              </a: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7" name="Text Box 19"/>
            <p:cNvSpPr txBox="1">
              <a:spLocks noChangeArrowheads="1"/>
            </p:cNvSpPr>
            <p:nvPr/>
          </p:nvSpPr>
          <p:spPr bwMode="auto">
            <a:xfrm>
              <a:off x="7056" y="6135"/>
              <a:ext cx="1799" cy="90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Impact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Zone 3</a:t>
              </a: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8" name="Line 18"/>
            <p:cNvSpPr>
              <a:spLocks noChangeShapeType="1"/>
            </p:cNvSpPr>
            <p:nvPr/>
          </p:nvSpPr>
          <p:spPr bwMode="auto">
            <a:xfrm>
              <a:off x="3816" y="5595"/>
              <a:ext cx="629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9215" y="6135"/>
              <a:ext cx="1801" cy="90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Impact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Zone 4</a:t>
              </a: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1" name="AutoShape 15"/>
            <p:cNvSpPr>
              <a:spLocks noChangeArrowheads="1"/>
            </p:cNvSpPr>
            <p:nvPr/>
          </p:nvSpPr>
          <p:spPr bwMode="auto">
            <a:xfrm>
              <a:off x="4536" y="3254"/>
              <a:ext cx="3615" cy="1021"/>
            </a:xfrm>
            <a:prstGeom prst="roundRect">
              <a:avLst>
                <a:gd name="adj" fmla="val 49949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National Platform </a:t>
              </a:r>
              <a:endParaRPr lang="en-US" sz="800" dirty="0">
                <a:solidFill>
                  <a:prstClr val="black"/>
                </a:solidFill>
                <a:cs typeface="Arial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2916" y="7755"/>
              <a:ext cx="8031" cy="9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Farmers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in selected </a:t>
              </a: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regions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(through farmer </a:t>
              </a: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organizations/coops)</a:t>
              </a:r>
              <a:endParaRPr lang="en-US" sz="800" dirty="0">
                <a:solidFill>
                  <a:prstClr val="black"/>
                </a:solidFill>
                <a:cs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7978" y="4320"/>
              <a:ext cx="3420" cy="1080"/>
            </a:xfrm>
            <a:prstGeom prst="roundRect">
              <a:avLst>
                <a:gd name="adj" fmla="val 47852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Markets/Traders </a:t>
              </a:r>
              <a:r>
                <a:rPr lang="en-US" sz="1200" b="1" dirty="0">
                  <a:solidFill>
                    <a:prstClr val="black"/>
                  </a:solidFill>
                  <a:ea typeface="Times New Roman" pitchFamily="18" charset="0"/>
                  <a:cs typeface="Arial" pitchFamily="34" charset="0"/>
                </a:rPr>
                <a:t>(linked to each  zone below)</a:t>
              </a:r>
              <a:endParaRPr lang="en-US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>
              <a:off x="6343" y="4875"/>
              <a:ext cx="16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V="1">
              <a:off x="6336" y="4155"/>
              <a:ext cx="1" cy="14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 flipV="1">
              <a:off x="3816" y="5595"/>
              <a:ext cx="1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 flipV="1">
              <a:off x="5976" y="5595"/>
              <a:ext cx="1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 flipV="1">
              <a:off x="7956" y="5595"/>
              <a:ext cx="1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 flipV="1">
              <a:off x="10117" y="5595"/>
              <a:ext cx="1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Line 5"/>
            <p:cNvSpPr>
              <a:spLocks noChangeShapeType="1"/>
            </p:cNvSpPr>
            <p:nvPr/>
          </p:nvSpPr>
          <p:spPr bwMode="auto">
            <a:xfrm flipH="1" flipV="1">
              <a:off x="3996" y="7036"/>
              <a:ext cx="1" cy="7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 flipV="1">
              <a:off x="5796" y="7036"/>
              <a:ext cx="1" cy="7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Line 3"/>
            <p:cNvSpPr>
              <a:spLocks noChangeShapeType="1"/>
            </p:cNvSpPr>
            <p:nvPr/>
          </p:nvSpPr>
          <p:spPr bwMode="auto">
            <a:xfrm flipV="1">
              <a:off x="7956" y="7036"/>
              <a:ext cx="1" cy="7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Line 2"/>
            <p:cNvSpPr>
              <a:spLocks noChangeShapeType="1"/>
            </p:cNvSpPr>
            <p:nvPr/>
          </p:nvSpPr>
          <p:spPr bwMode="auto">
            <a:xfrm flipV="1">
              <a:off x="10117" y="7036"/>
              <a:ext cx="1" cy="7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4026091962"/>
              </p:ext>
            </p:extLst>
          </p:nvPr>
        </p:nvGraphicFramePr>
        <p:xfrm>
          <a:off x="6096000" y="1401689"/>
          <a:ext cx="2853917" cy="4657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75EB3D1-A849-4390-894C-D793669754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4048" y="1600200"/>
            <a:ext cx="431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>
                <a:solidFill>
                  <a:prstClr val="black"/>
                </a:solidFill>
                <a:latin typeface="Arial" charset="0"/>
              </a:rPr>
              <a:t>Scale of platform operation is flexible</a:t>
            </a:r>
          </a:p>
        </p:txBody>
      </p:sp>
    </p:spTree>
    <p:extLst>
      <p:ext uri="{BB962C8B-B14F-4D97-AF65-F5344CB8AC3E}">
        <p14:creationId xmlns:p14="http://schemas.microsoft.com/office/powerpoint/2010/main" val="205122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/>
              <a:t>Illustrative </a:t>
            </a:r>
            <a:r>
              <a:rPr lang="en-US" dirty="0" smtClean="0"/>
              <a:t>cases: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potato </a:t>
            </a:r>
            <a:r>
              <a:rPr lang="en-US" dirty="0" smtClean="0"/>
              <a:t>IP</a:t>
            </a:r>
            <a:r>
              <a:rPr lang="en-US" dirty="0"/>
              <a:t> </a:t>
            </a:r>
            <a:r>
              <a:rPr lang="en-US" dirty="0" smtClean="0"/>
              <a:t>in Rwanda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530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Identified</a:t>
            </a:r>
            <a:r>
              <a:rPr lang="en-US" sz="1600" dirty="0" smtClean="0"/>
              <a:t> and </a:t>
            </a:r>
            <a:r>
              <a:rPr lang="en-US" sz="1600" b="1" dirty="0"/>
              <a:t>prioritized</a:t>
            </a:r>
            <a:r>
              <a:rPr lang="en-US" sz="1600" dirty="0"/>
              <a:t> </a:t>
            </a:r>
            <a:r>
              <a:rPr lang="en-US" sz="1600" dirty="0" smtClean="0"/>
              <a:t>issues </a:t>
            </a:r>
            <a:r>
              <a:rPr lang="en-US" sz="1600" dirty="0"/>
              <a:t>in the Irish potato value chain: </a:t>
            </a:r>
            <a:r>
              <a:rPr lang="en-US" sz="1600" dirty="0" smtClean="0"/>
              <a:t>the </a:t>
            </a:r>
            <a:r>
              <a:rPr lang="en-US" sz="1600" dirty="0"/>
              <a:t>market–technology–policy interface of low prices, poor </a:t>
            </a:r>
            <a:r>
              <a:rPr lang="en-US" sz="1600" dirty="0" smtClean="0"/>
              <a:t>yields </a:t>
            </a:r>
            <a:r>
              <a:rPr lang="en-US" sz="1600" dirty="0"/>
              <a:t>and post-harvest </a:t>
            </a:r>
            <a:r>
              <a:rPr lang="en-US" sz="1600" dirty="0" smtClean="0"/>
              <a:t>handling.</a:t>
            </a:r>
          </a:p>
          <a:p>
            <a:r>
              <a:rPr lang="en-US" sz="1600" b="1" dirty="0" smtClean="0"/>
              <a:t>Interventions</a:t>
            </a:r>
            <a:r>
              <a:rPr lang="en-US" sz="1600" dirty="0" smtClean="0"/>
              <a:t>: </a:t>
            </a:r>
            <a:r>
              <a:rPr lang="en-US" sz="1600" dirty="0"/>
              <a:t> access to planting material of market preferred </a:t>
            </a:r>
            <a:r>
              <a:rPr lang="en-US" sz="1600" dirty="0" smtClean="0"/>
              <a:t>variety, </a:t>
            </a:r>
            <a:r>
              <a:rPr lang="en-US" sz="1600" dirty="0"/>
              <a:t>rapid seed </a:t>
            </a:r>
            <a:r>
              <a:rPr lang="en-US" sz="1600" dirty="0" smtClean="0"/>
              <a:t>multiplication, </a:t>
            </a:r>
            <a:r>
              <a:rPr lang="en-US" sz="1600" dirty="0" err="1"/>
              <a:t>dehaulming</a:t>
            </a:r>
            <a:r>
              <a:rPr lang="en-US" sz="1600" dirty="0"/>
              <a:t> before </a:t>
            </a:r>
            <a:r>
              <a:rPr lang="en-US" sz="1600" dirty="0" smtClean="0"/>
              <a:t>harvest, Value addition </a:t>
            </a:r>
            <a:r>
              <a:rPr lang="en-US" sz="1600" dirty="0"/>
              <a:t>(potato washing, sorting, grading, and </a:t>
            </a:r>
            <a:r>
              <a:rPr lang="en-US" sz="1600" dirty="0" smtClean="0"/>
              <a:t>packaging); </a:t>
            </a:r>
            <a:r>
              <a:rPr lang="en-US" sz="1600" dirty="0"/>
              <a:t>linking to credit and niche markets; and exploiting the </a:t>
            </a:r>
            <a:r>
              <a:rPr lang="en-US" sz="1600" dirty="0" smtClean="0"/>
              <a:t>favorable </a:t>
            </a:r>
            <a:r>
              <a:rPr lang="en-US" sz="1600" dirty="0"/>
              <a:t>policy environment. </a:t>
            </a:r>
            <a:endParaRPr lang="en-US" sz="1600" dirty="0" smtClean="0"/>
          </a:p>
          <a:p>
            <a:r>
              <a:rPr lang="en-US" sz="1600" b="1" dirty="0" smtClean="0"/>
              <a:t>Facilitation</a:t>
            </a:r>
            <a:r>
              <a:rPr lang="en-US" sz="1600" dirty="0" smtClean="0"/>
              <a:t> by </a:t>
            </a:r>
            <a:r>
              <a:rPr lang="en-US" sz="1600" dirty="0"/>
              <a:t>one of the stakeholders (a </a:t>
            </a:r>
            <a:r>
              <a:rPr lang="en-US" sz="1600" dirty="0" smtClean="0"/>
              <a:t>private female trader</a:t>
            </a:r>
            <a:r>
              <a:rPr lang="en-US" sz="1600" dirty="0"/>
              <a:t>) </a:t>
            </a:r>
            <a:r>
              <a:rPr lang="en-US" sz="1600" dirty="0" smtClean="0"/>
              <a:t>to buy Irish </a:t>
            </a:r>
            <a:r>
              <a:rPr lang="en-US" sz="1600" dirty="0"/>
              <a:t>potatoes from IP members and with input from research, </a:t>
            </a:r>
            <a:endParaRPr lang="en-US" sz="1600" dirty="0" smtClean="0"/>
          </a:p>
          <a:p>
            <a:r>
              <a:rPr lang="en-US" sz="1600" b="1" dirty="0" smtClean="0"/>
              <a:t>farmers</a:t>
            </a:r>
            <a:r>
              <a:rPr lang="en-US" sz="1600" dirty="0" smtClean="0"/>
              <a:t> </a:t>
            </a:r>
            <a:r>
              <a:rPr lang="en-US" sz="1600" b="1" dirty="0" smtClean="0"/>
              <a:t>role</a:t>
            </a:r>
            <a:r>
              <a:rPr lang="en-US" sz="1600" dirty="0" smtClean="0"/>
              <a:t>: adopted </a:t>
            </a:r>
            <a:r>
              <a:rPr lang="en-US" sz="1600" dirty="0"/>
              <a:t>the use of clean seeds, inputs and crop management practices to provide good quality potatoes for the Kigali market</a:t>
            </a:r>
            <a:r>
              <a:rPr lang="en-US" sz="1600" dirty="0" smtClean="0"/>
              <a:t>.</a:t>
            </a:r>
          </a:p>
          <a:p>
            <a:r>
              <a:rPr lang="en-US" sz="1600" b="1" dirty="0" smtClean="0"/>
              <a:t>Results</a:t>
            </a:r>
            <a:r>
              <a:rPr lang="en-US" sz="1600" dirty="0" smtClean="0"/>
              <a:t>: </a:t>
            </a:r>
          </a:p>
          <a:p>
            <a:pPr lvl="1"/>
            <a:r>
              <a:rPr lang="en-US" sz="1200" dirty="0" smtClean="0"/>
              <a:t>Delivered tonnage to selected markets increased by over 10 times within 2 years</a:t>
            </a:r>
          </a:p>
          <a:p>
            <a:pPr lvl="1"/>
            <a:r>
              <a:rPr lang="en-US" sz="1200" dirty="0" smtClean="0"/>
              <a:t>Created 15 </a:t>
            </a:r>
            <a:r>
              <a:rPr lang="en-US" sz="1200" dirty="0"/>
              <a:t>jobs in the small production area, </a:t>
            </a:r>
            <a:endParaRPr lang="en-US" sz="1200" dirty="0" smtClean="0"/>
          </a:p>
          <a:p>
            <a:pPr lvl="1"/>
            <a:r>
              <a:rPr lang="en-US" sz="1200" b="1" dirty="0" smtClean="0"/>
              <a:t>Credit</a:t>
            </a:r>
            <a:r>
              <a:rPr lang="en-US" sz="1200" dirty="0" smtClean="0"/>
              <a:t> access </a:t>
            </a:r>
            <a:r>
              <a:rPr lang="en-US" sz="1200" dirty="0"/>
              <a:t>to traders and farmers (to allow them to </a:t>
            </a:r>
            <a:r>
              <a:rPr lang="en-US" sz="1200" dirty="0" err="1"/>
              <a:t>dehaulm</a:t>
            </a:r>
            <a:r>
              <a:rPr lang="en-US" sz="1200" dirty="0"/>
              <a:t> and wait for the potatoes to cure and hence increase shelf life). </a:t>
            </a:r>
            <a:endParaRPr lang="en-US" sz="1200" dirty="0" smtClean="0"/>
          </a:p>
          <a:p>
            <a:pPr lvl="1"/>
            <a:r>
              <a:rPr lang="en-US" sz="1200" b="1" dirty="0" smtClean="0"/>
              <a:t>Prices</a:t>
            </a:r>
            <a:r>
              <a:rPr lang="en-US" sz="1200" dirty="0" smtClean="0"/>
              <a:t>: Farmers immediately received a price increase of 30% above the usual levels. </a:t>
            </a:r>
          </a:p>
          <a:p>
            <a:r>
              <a:rPr lang="en-US" sz="1600" b="1" dirty="0" smtClean="0"/>
              <a:t>Summary</a:t>
            </a:r>
            <a:r>
              <a:rPr lang="en-US" sz="1600" dirty="0" smtClean="0"/>
              <a:t>: key outcomes </a:t>
            </a:r>
            <a:r>
              <a:rPr lang="en-US" sz="1600" dirty="0"/>
              <a:t>include improved potato quality, increased yields, improved shelf life and increased prices and incomes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339918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listening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A5655-8B47-4882-AC9C-1B403FA33C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2304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586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Markets, value chains and stakeholder platforms</vt:lpstr>
      <vt:lpstr>Objective</vt:lpstr>
      <vt:lpstr>1- Participatory market chain analysis  </vt:lpstr>
      <vt:lpstr>2- Characterization of value chain actors and linkages </vt:lpstr>
      <vt:lpstr>3- Functioning multi-stakeholder platforms </vt:lpstr>
      <vt:lpstr>PowerPoint Presentation</vt:lpstr>
      <vt:lpstr>Illustrative cases:  A potato IP in Rwanda</vt:lpstr>
      <vt:lpstr>Thank you for listening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Markets, value chains and stakeholder platforms</dc:title>
  <dc:creator>Eliud</dc:creator>
  <cp:lastModifiedBy>visit</cp:lastModifiedBy>
  <cp:revision>17</cp:revision>
  <dcterms:created xsi:type="dcterms:W3CDTF">2013-02-12T15:12:17Z</dcterms:created>
  <dcterms:modified xsi:type="dcterms:W3CDTF">2013-02-13T07:34:37Z</dcterms:modified>
</cp:coreProperties>
</file>